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1" d="100"/>
          <a:sy n="51" d="100"/>
        </p:scale>
        <p:origin x="108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2D117-200C-D9D0-7238-7A40A970E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FF8E34-FDD3-B819-5FCF-5E80C1DC7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CFFF85-BF14-EDD5-7A9B-D85FCC843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F60-B1FE-455A-9E8B-D25F5587E151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10FD48-B075-27D2-A327-8C497794D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896523-D234-EF96-2A53-E78549A5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1CC-3EEC-4146-BED6-2E0DC14EE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06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26A0F-8602-F2C7-5C16-85FDEDA5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5C8AD9C-C765-D0FA-051B-6F7365FBA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B89B15-FCFC-5F5B-7FC5-873F56264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F60-B1FE-455A-9E8B-D25F5587E151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E9EDC7-8797-92EB-1D23-570D3F0AE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284274-1B0F-D383-7BBA-3AF93AD8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1CC-3EEC-4146-BED6-2E0DC14EE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06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2050F7C-BF60-F6D2-430A-E0382B2A0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0F2EDE-CC41-7E1A-2F64-811BAEBDB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753361-5C09-2E41-3611-FC471BBE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F60-B1FE-455A-9E8B-D25F5587E151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A392A4-0D12-636E-F8FF-3B1DAD75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6A4569-96E3-5F98-381A-66BB283D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1CC-3EEC-4146-BED6-2E0DC14EE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00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F7486-0726-E226-4863-11A69971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811C38-539E-3BFC-FEA3-EF9281529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92A69F-1880-BE21-CA90-B374A8462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F60-B1FE-455A-9E8B-D25F5587E151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D511FB-7EA6-1147-A960-17944CAB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BF6E90-BBD8-7CCC-338B-E0DAEEC5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1CC-3EEC-4146-BED6-2E0DC14EE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134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CE99F-DFD2-FE79-F035-3B3742B6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CC9471-83D8-3263-1926-7BB808922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6803A7-2160-8D0E-5803-485FA2A07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F60-B1FE-455A-9E8B-D25F5587E151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706207-2C66-41C1-744F-7CD8CECCE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F42917-E790-8F3F-5C2C-18F2F192D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1CC-3EEC-4146-BED6-2E0DC14EE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303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14AA3-3F97-9304-4CCF-351571AE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2EBF65-475E-5A4F-63CD-38E90C946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C80702-6C7A-0B5B-EA3C-0F0E45AD3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8D8098-CC42-2BA2-871E-7D8CB146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F60-B1FE-455A-9E8B-D25F5587E151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D9C475-1C85-80DE-77A5-75CE456A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426094-32D9-DAAC-1161-621A4B93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1CC-3EEC-4146-BED6-2E0DC14EE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463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49947-E7FA-FBEE-780D-20506AD68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99E0F2-8475-BC00-9411-26D78E567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82D33B-49A0-7984-B927-D53796C8D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A6224BA-D1B9-BCD5-DBB0-DF3B7B9141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1CFA926-1FC9-CB60-13FF-4C4FF4CBA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FDB3F4C-4B94-28A8-8933-0AFB7A63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F60-B1FE-455A-9E8B-D25F5587E151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3CDD580-EEED-FACA-3F6F-F4FB6614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7862146-803B-CDF0-AFDD-D4B31B72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1CC-3EEC-4146-BED6-2E0DC14EE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667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CAA2AD-A515-2409-3FBE-6EEBFDE4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5E38A8B-897F-B79E-04C2-50C5B85AE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F60-B1FE-455A-9E8B-D25F5587E151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31F5AA7-9BDA-4FE9-B77E-179D9932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0EE539-8EEB-1321-ED36-CFB7AD89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1CC-3EEC-4146-BED6-2E0DC14EE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826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9D9412E-F8D6-7483-317F-DCAFC3D6E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F60-B1FE-455A-9E8B-D25F5587E151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070713-6D56-CAA5-5431-2B30EDD5D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D201EC-C5F9-5C72-D30F-508B74D3D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1CC-3EEC-4146-BED6-2E0DC14EE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48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35FEB1-3A86-2F4C-40A9-94EC153D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CD9400-4897-91C6-9524-F32E2ECF5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4132AD-10EC-846F-DCAF-3BEC00669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DF4D399-8B1F-EBD8-AA7C-644846CB7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F60-B1FE-455A-9E8B-D25F5587E151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3685A8-8869-1124-9CE8-37BB57CC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696638-105D-3DC6-94BE-720525251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1CC-3EEC-4146-BED6-2E0DC14EE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08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A9F1B0-A80B-5C24-19DD-4A285450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A7358D5-E365-EE70-0576-3E71ECCEE1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EC6C1B-049E-581D-3089-9E0CCFE22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A4D33B-9FFD-3563-03E0-7778724D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F60-B1FE-455A-9E8B-D25F5587E151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C3D6EF-2268-1554-3CC6-664BC6A0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9CABBB-3E7C-EC37-2865-610701ADF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1CC-3EEC-4146-BED6-2E0DC14EE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08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87A0AC5-94D6-EF2D-D6D6-92BFD54F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653FC3-6212-28B3-E65A-32521DC32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A7D3FF-9192-4C6C-58B9-D293B2935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C9F60-B1FE-455A-9E8B-D25F5587E151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B53968-3BDF-A4BE-8FEF-675F3F90A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8F4684-8EF2-D0BC-DC52-4A957F4B5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21CC-3EEC-4146-BED6-2E0DC14EE3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66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ázek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94" y="1607886"/>
            <a:ext cx="8174960" cy="334407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12839" r="9079" b="15535"/>
          <a:stretch/>
        </p:blipFill>
        <p:spPr>
          <a:xfrm>
            <a:off x="1441334" y="58866"/>
            <a:ext cx="1115410" cy="777851"/>
          </a:xfrm>
          <a:prstGeom prst="rect">
            <a:avLst/>
          </a:prstGeom>
        </p:spPr>
      </p:pic>
      <p:cxnSp>
        <p:nvCxnSpPr>
          <p:cNvPr id="4" name="Přímá spojnice 3"/>
          <p:cNvCxnSpPr/>
          <p:nvPr/>
        </p:nvCxnSpPr>
        <p:spPr>
          <a:xfrm>
            <a:off x="1566334" y="895034"/>
            <a:ext cx="9076267" cy="17018"/>
          </a:xfrm>
          <a:prstGeom prst="lin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4622800" y="182637"/>
            <a:ext cx="64262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FLOOR PLAN OVERVIEW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1566333" y="5494782"/>
            <a:ext cx="9144000" cy="0"/>
          </a:xfrm>
          <a:prstGeom prst="lin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34" y="5615337"/>
            <a:ext cx="1727052" cy="115146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86" y="5615336"/>
            <a:ext cx="1727200" cy="1151467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891868" y="5615335"/>
            <a:ext cx="4010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Majestic Plaza</a:t>
            </a:r>
          </a:p>
          <a:p>
            <a:r>
              <a:rPr lang="cs-CZ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Štěpánska</a:t>
            </a:r>
            <a:r>
              <a:rPr 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33, Praha 1, 110 00, CZ</a:t>
            </a:r>
          </a:p>
          <a:p>
            <a:r>
              <a:rPr 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Tel.:+420 221 486 100 Fax.: +420 221 486 486</a:t>
            </a:r>
          </a:p>
          <a:p>
            <a:r>
              <a:rPr 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E-mail: reservation@hotel-majestic.cz </a:t>
            </a:r>
          </a:p>
          <a:p>
            <a:r>
              <a:rPr 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Web: www.hotel-majestic.cz</a:t>
            </a:r>
          </a:p>
          <a:p>
            <a:r>
              <a:rPr 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0" name="Šipka doprava se zářezem 19"/>
          <p:cNvSpPr/>
          <p:nvPr/>
        </p:nvSpPr>
        <p:spPr>
          <a:xfrm rot="3101653">
            <a:off x="2834854" y="2119501"/>
            <a:ext cx="911525" cy="254000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2244073" y="1680750"/>
            <a:ext cx="1109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Lobby bar</a:t>
            </a:r>
          </a:p>
        </p:txBody>
      </p:sp>
      <p:sp>
        <p:nvSpPr>
          <p:cNvPr id="22" name="Šipka doprava se zářezem 21"/>
          <p:cNvSpPr/>
          <p:nvPr/>
        </p:nvSpPr>
        <p:spPr>
          <a:xfrm rot="7156754">
            <a:off x="7340142" y="1522536"/>
            <a:ext cx="511850" cy="254000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7372328" y="984365"/>
            <a:ext cx="11345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ROOM</a:t>
            </a:r>
          </a:p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m² </a:t>
            </a:r>
          </a:p>
          <a:p>
            <a:pPr algn="ctr"/>
            <a:endParaRPr lang="cs-CZ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Šipka doprava se zářezem 23"/>
          <p:cNvSpPr/>
          <p:nvPr/>
        </p:nvSpPr>
        <p:spPr>
          <a:xfrm rot="5400000">
            <a:off x="6059791" y="1522944"/>
            <a:ext cx="571500" cy="254000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5418941" y="994611"/>
            <a:ext cx="1913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</a:t>
            </a:r>
            <a:r>
              <a:rPr lang="cs-CZ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Room</a:t>
            </a:r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Majestic II.</a:t>
            </a:r>
          </a:p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m² </a:t>
            </a:r>
          </a:p>
          <a:p>
            <a:pPr algn="ctr"/>
            <a:endParaRPr lang="cs-CZ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Šipka doprava se zářezem 25"/>
          <p:cNvSpPr/>
          <p:nvPr/>
        </p:nvSpPr>
        <p:spPr>
          <a:xfrm rot="3292422">
            <a:off x="4786091" y="1675396"/>
            <a:ext cx="822228" cy="247633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3315511" y="1003591"/>
            <a:ext cx="2421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</a:t>
            </a:r>
            <a:r>
              <a:rPr lang="cs-CZ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Room</a:t>
            </a:r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Majestic III.</a:t>
            </a:r>
          </a:p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m² </a:t>
            </a:r>
          </a:p>
          <a:p>
            <a:pPr algn="ctr"/>
            <a:endParaRPr lang="cs-CZ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Šipka doprava se zářezem 27"/>
          <p:cNvSpPr/>
          <p:nvPr/>
        </p:nvSpPr>
        <p:spPr>
          <a:xfrm rot="7156754">
            <a:off x="8776708" y="1572453"/>
            <a:ext cx="571500" cy="254000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8560370" y="971329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</a:t>
            </a:r>
            <a:r>
              <a:rPr lang="cs-CZ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Room</a:t>
            </a:r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Majestic I.</a:t>
            </a:r>
          </a:p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 m² </a:t>
            </a:r>
          </a:p>
          <a:p>
            <a:pPr algn="ctr"/>
            <a:endParaRPr lang="cs-CZ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Šipka doprava se zářezem 31"/>
          <p:cNvSpPr/>
          <p:nvPr/>
        </p:nvSpPr>
        <p:spPr>
          <a:xfrm rot="16200000">
            <a:off x="9095954" y="4658105"/>
            <a:ext cx="571500" cy="254000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/>
          <p:cNvSpPr txBox="1"/>
          <p:nvPr/>
        </p:nvSpPr>
        <p:spPr>
          <a:xfrm>
            <a:off x="8353540" y="5045869"/>
            <a:ext cx="212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Restaurant </a:t>
            </a:r>
            <a:r>
              <a:rPr lang="cs-CZ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Asmera</a:t>
            </a:r>
            <a:endParaRPr lang="cs-CZ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 m² </a:t>
            </a:r>
          </a:p>
          <a:p>
            <a:endParaRPr lang="cs-CZ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Šipka doprava se zářezem 33"/>
          <p:cNvSpPr/>
          <p:nvPr/>
        </p:nvSpPr>
        <p:spPr>
          <a:xfrm rot="16200000">
            <a:off x="4932138" y="4326623"/>
            <a:ext cx="1234463" cy="254000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/>
          <p:cNvSpPr txBox="1"/>
          <p:nvPr/>
        </p:nvSpPr>
        <p:spPr>
          <a:xfrm>
            <a:off x="4674169" y="5048786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Restaurant Victoria</a:t>
            </a:r>
          </a:p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m² </a:t>
            </a:r>
          </a:p>
          <a:p>
            <a:pPr algn="ctr"/>
            <a:endParaRPr lang="cs-CZ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Šipka doprava se zářezem 37"/>
          <p:cNvSpPr/>
          <p:nvPr/>
        </p:nvSpPr>
        <p:spPr>
          <a:xfrm rot="16200000">
            <a:off x="6166285" y="3816931"/>
            <a:ext cx="2251152" cy="254000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/>
          <p:cNvSpPr txBox="1"/>
          <p:nvPr/>
        </p:nvSpPr>
        <p:spPr>
          <a:xfrm>
            <a:off x="6462128" y="5059960"/>
            <a:ext cx="1913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</a:t>
            </a:r>
            <a:r>
              <a:rPr lang="cs-CZ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Room</a:t>
            </a:r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Majestic IV.</a:t>
            </a:r>
          </a:p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133 m² </a:t>
            </a:r>
          </a:p>
          <a:p>
            <a:pPr algn="ctr"/>
            <a:endParaRPr lang="cs-CZ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4533363" y="1828800"/>
            <a:ext cx="363723" cy="98170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bdélník 41"/>
          <p:cNvSpPr/>
          <p:nvPr/>
        </p:nvSpPr>
        <p:spPr>
          <a:xfrm rot="206580">
            <a:off x="4516712" y="1806874"/>
            <a:ext cx="397023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LIFT 5</a:t>
            </a:r>
          </a:p>
        </p:txBody>
      </p:sp>
      <p:pic>
        <p:nvPicPr>
          <p:cNvPr id="1028" name="Picture 4" descr="Image result for parking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42" y="4005600"/>
            <a:ext cx="429673" cy="4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ovéPole 49"/>
          <p:cNvSpPr txBox="1"/>
          <p:nvPr/>
        </p:nvSpPr>
        <p:spPr>
          <a:xfrm rot="16901016">
            <a:off x="15719" y="2970631"/>
            <a:ext cx="3047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Štěpánská street </a:t>
            </a:r>
          </a:p>
        </p:txBody>
      </p:sp>
      <p:pic>
        <p:nvPicPr>
          <p:cNvPr id="58" name="Obrázek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99" y="5615334"/>
            <a:ext cx="1708422" cy="1138948"/>
          </a:xfrm>
          <a:prstGeom prst="rect">
            <a:avLst/>
          </a:prstGeom>
        </p:spPr>
      </p:pic>
      <p:pic>
        <p:nvPicPr>
          <p:cNvPr id="1040" name="Picture 16" descr="Image result for WIFI FREE 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6"/>
          <a:stretch/>
        </p:blipFill>
        <p:spPr bwMode="auto">
          <a:xfrm>
            <a:off x="1685710" y="4927720"/>
            <a:ext cx="760804" cy="5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ovéPole 67"/>
          <p:cNvSpPr txBox="1"/>
          <p:nvPr/>
        </p:nvSpPr>
        <p:spPr>
          <a:xfrm rot="4468112">
            <a:off x="8801627" y="2892681"/>
            <a:ext cx="3047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Školská street </a:t>
            </a:r>
          </a:p>
        </p:txBody>
      </p:sp>
      <p:sp>
        <p:nvSpPr>
          <p:cNvPr id="60" name="Obdélník 59"/>
          <p:cNvSpPr/>
          <p:nvPr/>
        </p:nvSpPr>
        <p:spPr>
          <a:xfrm>
            <a:off x="1755391" y="2978590"/>
            <a:ext cx="10205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Entrance</a:t>
            </a:r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cs-CZ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cs-CZ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hotel</a:t>
            </a:r>
          </a:p>
        </p:txBody>
      </p:sp>
      <p:sp>
        <p:nvSpPr>
          <p:cNvPr id="62" name="AutoShape 20" descr="Image result for Entrance png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46" name="Picture 22" descr="Image result for Entrance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97" y="2991566"/>
            <a:ext cx="387135" cy="38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ovéPole 64"/>
          <p:cNvSpPr txBox="1"/>
          <p:nvPr/>
        </p:nvSpPr>
        <p:spPr>
          <a:xfrm>
            <a:off x="3702115" y="1787879"/>
            <a:ext cx="61376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WC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7946604" y="2467914"/>
            <a:ext cx="61376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WC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4160746" y="3541223"/>
            <a:ext cx="1168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Reception</a:t>
            </a:r>
            <a:endParaRPr lang="cs-CZ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060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98A86-7E36-8CF3-5623-37FB9DCB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Narrow" panose="020B0606020202030204" pitchFamily="34" charset="0"/>
              </a:rPr>
              <a:t>MEETING ROOM MAJESTIC I.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AF3F046-90AB-AE28-1A57-6D5E6DBD5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71" y="1949927"/>
            <a:ext cx="2926080" cy="2048256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7ED8584-7996-1DD6-C845-412473E8E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72" y="3998183"/>
            <a:ext cx="2926080" cy="195055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EB5129-C158-B9C7-6454-5DC36CC03413}"/>
              </a:ext>
            </a:extLst>
          </p:cNvPr>
          <p:cNvSpPr txBox="1"/>
          <p:nvPr/>
        </p:nvSpPr>
        <p:spPr>
          <a:xfrm>
            <a:off x="966157" y="1949927"/>
            <a:ext cx="55036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Location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Ground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Floor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Dimensions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on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metric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80 m² (</a:t>
            </a:r>
            <a:r>
              <a:rPr lang="cs-CZ" b="1" dirty="0">
                <a:latin typeface="Segoe UI Historic" panose="020B0502040204020203" pitchFamily="34" charset="0"/>
              </a:rPr>
              <a:t>12,4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x 6 × 2,7 metres)</a:t>
            </a:r>
          </a:p>
          <a:p>
            <a:endParaRPr lang="cs-CZ" b="1" i="0" dirty="0">
              <a:effectLst/>
              <a:latin typeface="Segoe UI Historic" panose="020B0502040204020203" pitchFamily="34" charset="0"/>
            </a:endParaRPr>
          </a:p>
          <a:p>
            <a:r>
              <a:rPr lang="cs-CZ" b="1" i="0" dirty="0">
                <a:effectLst/>
                <a:latin typeface="Segoe UI Historic" panose="020B0502040204020203" pitchFamily="34" charset="0"/>
              </a:rPr>
              <a:t>Cocktail: 80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Theatre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70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Classroom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2 pax table: 44 pax</a:t>
            </a:r>
          </a:p>
          <a:p>
            <a:r>
              <a:rPr lang="cs-CZ" b="1" i="0" dirty="0">
                <a:effectLst/>
                <a:latin typeface="Segoe UI Historic" panose="020B0502040204020203" pitchFamily="34" charset="0"/>
              </a:rPr>
              <a:t>U-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shape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30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Cabaret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6 pax (150 cm Table): 42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Banquet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10 pax (180 cm Table): 40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Block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B2B: 30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Exhibition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table top: 14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tables</a:t>
            </a:r>
            <a:endParaRPr lang="cs-CZ" b="1" i="0" dirty="0"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DD94E8D-16C6-E6BD-1FCB-B78CA58511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12839" r="9079" b="15535"/>
          <a:stretch/>
        </p:blipFill>
        <p:spPr>
          <a:xfrm>
            <a:off x="10964897" y="105886"/>
            <a:ext cx="1115410" cy="7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81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98A86-7E36-8CF3-5623-37FB9DCB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Narrow" panose="020B0606020202030204" pitchFamily="34" charset="0"/>
              </a:rPr>
              <a:t>MEETING ROOM MAJESTIC II.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EB5129-C158-B9C7-6454-5DC36CC03413}"/>
              </a:ext>
            </a:extLst>
          </p:cNvPr>
          <p:cNvSpPr txBox="1"/>
          <p:nvPr/>
        </p:nvSpPr>
        <p:spPr>
          <a:xfrm>
            <a:off x="966158" y="1949927"/>
            <a:ext cx="56503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Location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Ground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Floor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Dimensions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on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metric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83 m² (</a:t>
            </a:r>
            <a:r>
              <a:rPr lang="cs-CZ" b="1" dirty="0">
                <a:latin typeface="Segoe UI Historic" panose="020B0502040204020203" pitchFamily="34" charset="0"/>
              </a:rPr>
              <a:t>11 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x 5 × 2,7 metres)</a:t>
            </a:r>
          </a:p>
          <a:p>
            <a:endParaRPr lang="cs-CZ" b="1" i="0" dirty="0">
              <a:effectLst/>
              <a:latin typeface="Segoe UI Historic" panose="020B0502040204020203" pitchFamily="34" charset="0"/>
            </a:endParaRPr>
          </a:p>
          <a:p>
            <a:r>
              <a:rPr lang="cs-CZ" b="1" i="0" dirty="0">
                <a:effectLst/>
                <a:latin typeface="Segoe UI Historic" panose="020B0502040204020203" pitchFamily="34" charset="0"/>
              </a:rPr>
              <a:t>Cocktail: 80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Theatre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70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Classroom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2 pax table: 42 pax</a:t>
            </a:r>
          </a:p>
          <a:p>
            <a:r>
              <a:rPr lang="cs-CZ" b="1" i="0" dirty="0">
                <a:effectLst/>
                <a:latin typeface="Segoe UI Historic" panose="020B0502040204020203" pitchFamily="34" charset="0"/>
              </a:rPr>
              <a:t>U-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shape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</a:t>
            </a:r>
            <a:r>
              <a:rPr lang="cs-CZ" b="1" dirty="0">
                <a:latin typeface="Segoe UI Historic" panose="020B0502040204020203" pitchFamily="34" charset="0"/>
              </a:rPr>
              <a:t>26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Cabaret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6 pax (150 cm Table): 42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Banquet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10 pax (180 cm Table): 40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Block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B2B: 30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Exhibition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table top: 14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tables</a:t>
            </a:r>
            <a:endParaRPr lang="cs-CZ" b="1" i="0" dirty="0"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DD94E8D-16C6-E6BD-1FCB-B78CA5851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12839" r="9079" b="15535"/>
          <a:stretch/>
        </p:blipFill>
        <p:spPr>
          <a:xfrm>
            <a:off x="10964897" y="105886"/>
            <a:ext cx="1115410" cy="777851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5F03E66-F8DA-4ECD-3888-31E7F21B3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71" y="2059285"/>
            <a:ext cx="2914733" cy="1865733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C9EB16-A2B8-A03A-9F28-051838D90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71" y="3925018"/>
            <a:ext cx="2914733" cy="196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4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98A86-7E36-8CF3-5623-37FB9DCB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Narrow" panose="020B0606020202030204" pitchFamily="34" charset="0"/>
              </a:rPr>
              <a:t>MEETING ROOM MAJESTIC III.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EB5129-C158-B9C7-6454-5DC36CC03413}"/>
              </a:ext>
            </a:extLst>
          </p:cNvPr>
          <p:cNvSpPr txBox="1"/>
          <p:nvPr/>
        </p:nvSpPr>
        <p:spPr>
          <a:xfrm>
            <a:off x="838200" y="1949927"/>
            <a:ext cx="56848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Location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Ground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Floor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Dimensions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on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metric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</a:t>
            </a:r>
            <a:r>
              <a:rPr lang="cs-CZ" b="1" dirty="0">
                <a:latin typeface="Segoe UI Historic" panose="020B0502040204020203" pitchFamily="34" charset="0"/>
              </a:rPr>
              <a:t>22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m² (4,1 x 5 × 2,7 metres)</a:t>
            </a:r>
          </a:p>
          <a:p>
            <a:endParaRPr lang="cs-CZ" b="1" i="0" dirty="0">
              <a:effectLst/>
              <a:latin typeface="Segoe UI Historic" panose="020B0502040204020203" pitchFamily="34" charset="0"/>
            </a:endParaRPr>
          </a:p>
          <a:p>
            <a:r>
              <a:rPr lang="cs-CZ" b="1" i="0" dirty="0">
                <a:effectLst/>
                <a:latin typeface="Segoe UI Historic" panose="020B0502040204020203" pitchFamily="34" charset="0"/>
              </a:rPr>
              <a:t>Cocktail: </a:t>
            </a:r>
            <a:r>
              <a:rPr lang="cs-CZ" b="1" dirty="0">
                <a:latin typeface="Segoe UI Historic" panose="020B0502040204020203" pitchFamily="34" charset="0"/>
              </a:rPr>
              <a:t>20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Theatre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</a:t>
            </a:r>
            <a:r>
              <a:rPr lang="cs-CZ" b="1" dirty="0">
                <a:latin typeface="Segoe UI Historic" panose="020B0502040204020203" pitchFamily="34" charset="0"/>
              </a:rPr>
              <a:t>20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Classroom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2 pax table: 12 pax</a:t>
            </a:r>
          </a:p>
          <a:p>
            <a:r>
              <a:rPr lang="cs-CZ" b="1" i="0" dirty="0">
                <a:effectLst/>
                <a:latin typeface="Segoe UI Historic" panose="020B0502040204020203" pitchFamily="34" charset="0"/>
              </a:rPr>
              <a:t>U-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shape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10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Cabaret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6 pax (150 cm Table): 12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Banquet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10 pax (180 cm Table): 10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Block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B2B: </a:t>
            </a:r>
            <a:r>
              <a:rPr lang="cs-CZ" b="1" dirty="0">
                <a:latin typeface="Segoe UI Historic" panose="020B0502040204020203" pitchFamily="34" charset="0"/>
              </a:rPr>
              <a:t>4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Exhibition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table top: 4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tables</a:t>
            </a:r>
            <a:endParaRPr lang="cs-CZ" b="1" i="0" dirty="0"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DD94E8D-16C6-E6BD-1FCB-B78CA5851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12839" r="9079" b="15535"/>
          <a:stretch/>
        </p:blipFill>
        <p:spPr>
          <a:xfrm>
            <a:off x="10964897" y="105886"/>
            <a:ext cx="1115410" cy="7778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56A98C-373E-DE6E-6B02-5F0939598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72" y="3925018"/>
            <a:ext cx="2914732" cy="191582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8A3700D-2F43-862B-8C4C-B94E06EFD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72" y="2104574"/>
            <a:ext cx="2914732" cy="182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3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98A86-7E36-8CF3-5623-37FB9DCB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Narrow" panose="020B0606020202030204" pitchFamily="34" charset="0"/>
              </a:rPr>
              <a:t>MEETING ROOM MAJESTIC II. + III.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EB5129-C158-B9C7-6454-5DC36CC03413}"/>
              </a:ext>
            </a:extLst>
          </p:cNvPr>
          <p:cNvSpPr txBox="1"/>
          <p:nvPr/>
        </p:nvSpPr>
        <p:spPr>
          <a:xfrm>
            <a:off x="966158" y="1949927"/>
            <a:ext cx="65647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Location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Ground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Floor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Dimensions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on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metric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105 m² (15,4 x 5,5 × 2,7 metres)</a:t>
            </a:r>
          </a:p>
          <a:p>
            <a:endParaRPr lang="cs-CZ" b="1" i="0" dirty="0">
              <a:effectLst/>
              <a:latin typeface="Segoe UI Historic" panose="020B0502040204020203" pitchFamily="34" charset="0"/>
            </a:endParaRPr>
          </a:p>
          <a:p>
            <a:r>
              <a:rPr lang="cs-CZ" b="1" i="0" dirty="0">
                <a:effectLst/>
                <a:latin typeface="Segoe UI Historic" panose="020B0502040204020203" pitchFamily="34" charset="0"/>
              </a:rPr>
              <a:t>Cocktail: 100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Theatre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100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Classroom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2 pax table: </a:t>
            </a:r>
            <a:r>
              <a:rPr lang="cs-CZ" b="1" dirty="0">
                <a:latin typeface="Segoe UI Historic" panose="020B0502040204020203" pitchFamily="34" charset="0"/>
              </a:rPr>
              <a:t>54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pax</a:t>
            </a:r>
          </a:p>
          <a:p>
            <a:r>
              <a:rPr lang="cs-CZ" b="1" i="0" dirty="0">
                <a:effectLst/>
                <a:latin typeface="Segoe UI Historic" panose="020B0502040204020203" pitchFamily="34" charset="0"/>
              </a:rPr>
              <a:t>U-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shape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</a:t>
            </a:r>
            <a:r>
              <a:rPr lang="cs-CZ" b="1" dirty="0">
                <a:latin typeface="Segoe UI Historic" panose="020B0502040204020203" pitchFamily="34" charset="0"/>
              </a:rPr>
              <a:t>34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Cabaret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6 pax (150 cm Table): </a:t>
            </a:r>
            <a:r>
              <a:rPr lang="cs-CZ" b="1" dirty="0">
                <a:latin typeface="Segoe UI Historic" panose="020B0502040204020203" pitchFamily="34" charset="0"/>
              </a:rPr>
              <a:t>42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Banquet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10 pax (180 cm Table): 50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Block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B2B: 34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Exhibition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table top: 18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tables</a:t>
            </a:r>
            <a:endParaRPr lang="cs-CZ" b="1" i="0" dirty="0"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DD94E8D-16C6-E6BD-1FCB-B78CA5851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12839" r="9079" b="15535"/>
          <a:stretch/>
        </p:blipFill>
        <p:spPr>
          <a:xfrm>
            <a:off x="10964897" y="105886"/>
            <a:ext cx="1115410" cy="77785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0BFC577-44AA-0CCD-3F67-74843F16B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72" y="2009189"/>
            <a:ext cx="2873744" cy="19158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7D74ED-2ED5-CC8D-DA28-89AA8A7DF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72" y="3925018"/>
            <a:ext cx="2873744" cy="18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08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98A86-7E36-8CF3-5623-37FB9DCB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Narrow" panose="020B0606020202030204" pitchFamily="34" charset="0"/>
              </a:rPr>
              <a:t>MEETING ROOM MAJESTIC IV.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EB5129-C158-B9C7-6454-5DC36CC03413}"/>
              </a:ext>
            </a:extLst>
          </p:cNvPr>
          <p:cNvSpPr txBox="1"/>
          <p:nvPr/>
        </p:nvSpPr>
        <p:spPr>
          <a:xfrm>
            <a:off x="966156" y="1949927"/>
            <a:ext cx="662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Location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Ground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Floor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Dimensions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on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metric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133 m² (19,9 x 6,3 x 2,7 metres)</a:t>
            </a:r>
          </a:p>
          <a:p>
            <a:endParaRPr lang="cs-CZ" b="1" i="0" dirty="0">
              <a:effectLst/>
              <a:latin typeface="Segoe UI Historic" panose="020B0502040204020203" pitchFamily="34" charset="0"/>
            </a:endParaRPr>
          </a:p>
          <a:p>
            <a:r>
              <a:rPr lang="cs-CZ" b="1" i="0" dirty="0">
                <a:effectLst/>
                <a:latin typeface="Segoe UI Historic" panose="020B0502040204020203" pitchFamily="34" charset="0"/>
              </a:rPr>
              <a:t>Cocktail: 115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Theatre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140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Classroom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2 pax table: 7</a:t>
            </a:r>
            <a:r>
              <a:rPr lang="cs-CZ" b="1" dirty="0">
                <a:latin typeface="Segoe UI Historic" panose="020B0502040204020203" pitchFamily="34" charset="0"/>
              </a:rPr>
              <a:t>8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pax</a:t>
            </a:r>
          </a:p>
          <a:p>
            <a:r>
              <a:rPr lang="cs-CZ" b="1" i="0" dirty="0">
                <a:effectLst/>
                <a:latin typeface="Segoe UI Historic" panose="020B0502040204020203" pitchFamily="34" charset="0"/>
              </a:rPr>
              <a:t>U-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shape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40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Cabaret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6 pax (150 cm Table): </a:t>
            </a:r>
            <a:r>
              <a:rPr lang="cs-CZ" b="1" dirty="0">
                <a:latin typeface="Segoe UI Historic" panose="020B0502040204020203" pitchFamily="34" charset="0"/>
              </a:rPr>
              <a:t>42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Banquet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10 pax (180 cm Table): 7</a:t>
            </a:r>
            <a:r>
              <a:rPr lang="cs-CZ" b="1" dirty="0">
                <a:latin typeface="Segoe UI Historic" panose="020B0502040204020203" pitchFamily="34" charset="0"/>
              </a:rPr>
              <a:t>0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Block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B2B: </a:t>
            </a:r>
            <a:r>
              <a:rPr lang="cs-CZ" b="1" dirty="0">
                <a:latin typeface="Segoe UI Historic" panose="020B0502040204020203" pitchFamily="34" charset="0"/>
              </a:rPr>
              <a:t>48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Exhibition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table top: 18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tables</a:t>
            </a:r>
            <a:endParaRPr lang="cs-CZ" b="1" i="0" dirty="0"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DD94E8D-16C6-E6BD-1FCB-B78CA5851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12839" r="9079" b="15535"/>
          <a:stretch/>
        </p:blipFill>
        <p:spPr>
          <a:xfrm>
            <a:off x="10964897" y="105886"/>
            <a:ext cx="1115410" cy="7778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9ABEC34-FA8D-D611-DA67-376E1F90F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72" y="2074652"/>
            <a:ext cx="2853802" cy="184605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602C85-60A8-D721-DDEB-24CB09BBC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14" y="3920705"/>
            <a:ext cx="2853802" cy="18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2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98A86-7E36-8CF3-5623-37FB9DCB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Narrow" panose="020B0606020202030204" pitchFamily="34" charset="0"/>
              </a:rPr>
              <a:t>MEETING ROOM BOARD ROOM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EB5129-C158-B9C7-6454-5DC36CC03413}"/>
              </a:ext>
            </a:extLst>
          </p:cNvPr>
          <p:cNvSpPr txBox="1"/>
          <p:nvPr/>
        </p:nvSpPr>
        <p:spPr>
          <a:xfrm>
            <a:off x="966157" y="1949927"/>
            <a:ext cx="61592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Location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Ground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Floor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Dimensions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on 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metric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15 m² (4,7 x 2,9 x 2,7 metres)</a:t>
            </a:r>
          </a:p>
          <a:p>
            <a:endParaRPr lang="cs-CZ" b="1" i="0" dirty="0">
              <a:effectLst/>
              <a:latin typeface="Segoe UI Historic" panose="020B0502040204020203" pitchFamily="34" charset="0"/>
            </a:endParaRPr>
          </a:p>
          <a:p>
            <a:r>
              <a:rPr lang="cs-CZ" b="1" i="0" dirty="0">
                <a:effectLst/>
                <a:latin typeface="Segoe UI Historic" panose="020B0502040204020203" pitchFamily="34" charset="0"/>
              </a:rPr>
              <a:t>Cocktail: </a:t>
            </a:r>
            <a:r>
              <a:rPr lang="cs-CZ" b="1" dirty="0">
                <a:latin typeface="Segoe UI Historic" panose="020B0502040204020203" pitchFamily="34" charset="0"/>
              </a:rPr>
              <a:t>X</a:t>
            </a:r>
            <a:endParaRPr lang="cs-CZ" b="1" i="0" dirty="0">
              <a:effectLst/>
              <a:latin typeface="Segoe UI Historic" panose="020B0502040204020203" pitchFamily="34" charset="0"/>
            </a:endParaRP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Theatre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14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Classroom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2 pax table: </a:t>
            </a:r>
            <a:r>
              <a:rPr lang="cs-CZ" b="1" dirty="0">
                <a:latin typeface="Segoe UI Historic" panose="020B0502040204020203" pitchFamily="34" charset="0"/>
              </a:rPr>
              <a:t>X</a:t>
            </a:r>
            <a:endParaRPr lang="cs-CZ" b="1" i="0" dirty="0">
              <a:effectLst/>
              <a:latin typeface="Segoe UI Historic" panose="020B0502040204020203" pitchFamily="34" charset="0"/>
            </a:endParaRPr>
          </a:p>
          <a:p>
            <a:r>
              <a:rPr lang="cs-CZ" b="1" i="0" dirty="0">
                <a:effectLst/>
                <a:latin typeface="Segoe UI Historic" panose="020B0502040204020203" pitchFamily="34" charset="0"/>
              </a:rPr>
              <a:t>U-</a:t>
            </a:r>
            <a:r>
              <a:rPr lang="cs-CZ" b="1" i="0" dirty="0" err="1">
                <a:effectLst/>
                <a:latin typeface="Segoe UI Historic" panose="020B0502040204020203" pitchFamily="34" charset="0"/>
              </a:rPr>
              <a:t>shape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</a:t>
            </a:r>
            <a:r>
              <a:rPr lang="cs-CZ" b="1" dirty="0">
                <a:latin typeface="Segoe UI Historic" panose="020B0502040204020203" pitchFamily="34" charset="0"/>
              </a:rPr>
              <a:t>1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0 pax</a:t>
            </a: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Cabaret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6 pax (150 cm Table): </a:t>
            </a:r>
            <a:r>
              <a:rPr lang="cs-CZ" b="1" dirty="0">
                <a:latin typeface="Segoe UI Historic" panose="020B0502040204020203" pitchFamily="34" charset="0"/>
              </a:rPr>
              <a:t>X</a:t>
            </a:r>
            <a:endParaRPr lang="cs-CZ" b="1" i="0" dirty="0">
              <a:effectLst/>
              <a:latin typeface="Segoe UI Historic" panose="020B0502040204020203" pitchFamily="34" charset="0"/>
            </a:endParaRP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Banquet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10 pax (180 cm Table): X</a:t>
            </a:r>
          </a:p>
          <a:p>
            <a:r>
              <a:rPr lang="cs-CZ" b="1" dirty="0" err="1">
                <a:latin typeface="Segoe UI Historic" panose="020B0502040204020203" pitchFamily="34" charset="0"/>
              </a:rPr>
              <a:t>Board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: </a:t>
            </a:r>
            <a:r>
              <a:rPr lang="cs-CZ" b="1" dirty="0">
                <a:latin typeface="Segoe UI Historic" panose="020B0502040204020203" pitchFamily="34" charset="0"/>
              </a:rPr>
              <a:t>10 pax</a:t>
            </a:r>
            <a:endParaRPr lang="cs-CZ" b="1" i="0" dirty="0">
              <a:effectLst/>
              <a:latin typeface="Segoe UI Historic" panose="020B0502040204020203" pitchFamily="34" charset="0"/>
            </a:endParaRPr>
          </a:p>
          <a:p>
            <a:r>
              <a:rPr lang="cs-CZ" b="1" i="0" dirty="0" err="1">
                <a:effectLst/>
                <a:latin typeface="Segoe UI Historic" panose="020B0502040204020203" pitchFamily="34" charset="0"/>
              </a:rPr>
              <a:t>Exhibition</a:t>
            </a:r>
            <a:r>
              <a:rPr lang="cs-CZ" b="1" i="0" dirty="0">
                <a:effectLst/>
                <a:latin typeface="Segoe UI Historic" panose="020B0502040204020203" pitchFamily="34" charset="0"/>
              </a:rPr>
              <a:t> table top: </a:t>
            </a:r>
            <a:r>
              <a:rPr lang="cs-CZ" b="1" dirty="0">
                <a:latin typeface="Segoe UI Historic" panose="020B0502040204020203" pitchFamily="34" charset="0"/>
              </a:rPr>
              <a:t>X</a:t>
            </a:r>
            <a:endParaRPr lang="cs-CZ" b="1" i="0" dirty="0"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DD94E8D-16C6-E6BD-1FCB-B78CA5851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12839" r="9079" b="15535"/>
          <a:stretch/>
        </p:blipFill>
        <p:spPr>
          <a:xfrm>
            <a:off x="10964897" y="105886"/>
            <a:ext cx="1115410" cy="77785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9BC08DE-5C49-AD1D-5739-F974A939E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60" y="2175208"/>
            <a:ext cx="4033137" cy="26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833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532</Words>
  <Application>Microsoft Office PowerPoint</Application>
  <PresentationFormat>Širokoúhlá obrazovka</PresentationFormat>
  <Paragraphs>102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4" baseType="lpstr">
      <vt:lpstr>Arial</vt:lpstr>
      <vt:lpstr>Arial Narrow</vt:lpstr>
      <vt:lpstr>Calibri</vt:lpstr>
      <vt:lpstr>Calibri Light</vt:lpstr>
      <vt:lpstr>Segoe UI Historic</vt:lpstr>
      <vt:lpstr>Tahoma</vt:lpstr>
      <vt:lpstr>Motiv Office</vt:lpstr>
      <vt:lpstr>Prezentace aplikace PowerPoint</vt:lpstr>
      <vt:lpstr>MEETING ROOM MAJESTIC I.</vt:lpstr>
      <vt:lpstr>MEETING ROOM MAJESTIC II.</vt:lpstr>
      <vt:lpstr>MEETING ROOM MAJESTIC III.</vt:lpstr>
      <vt:lpstr>MEETING ROOM MAJESTIC II. + III.</vt:lpstr>
      <vt:lpstr>MEETING ROOM MAJESTIC IV.</vt:lpstr>
      <vt:lpstr>MEETING ROOM BOARD ROOM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Janicek</dc:creator>
  <cp:lastModifiedBy>Michal Janicek</cp:lastModifiedBy>
  <cp:revision>3</cp:revision>
  <dcterms:created xsi:type="dcterms:W3CDTF">2023-03-23T07:08:38Z</dcterms:created>
  <dcterms:modified xsi:type="dcterms:W3CDTF">2023-03-23T15:26:14Z</dcterms:modified>
</cp:coreProperties>
</file>